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2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D8F2EA2-BFC0-47F2-AE90-14E2C019BA1C}" type="datetime1">
              <a:rPr lang="it-IT" smtClean="0"/>
              <a:t>19/01/2023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0354338-D2CE-4AD9-88CC-F07324AF15B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537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7EB8265-0D2A-4D04-8D61-A548A6AA4231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94154B-F4A3-483A-917E-306EE56506CE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963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E49683-F07D-4F41-9E18-B277A9CE5A48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Figura a mano libera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5038CF-DC00-49EA-B9F6-BF15242DEE23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Figura a mano libera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3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A320A4-47C5-48EE-B645-D0BD1E68702B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1" name="Figura a mano libera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4" name="Casella di testo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it-IT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</a:p>
        </p:txBody>
      </p:sp>
      <p:sp>
        <p:nvSpPr>
          <p:cNvPr id="15" name="Casella di testo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it-IT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rtlCol="0" anchor="b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3406D6-CF2E-4705-BAB7-1AD99B024A34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Figura a mano libera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rtlCol="0" anchor="ctr">
            <a:normAutofit/>
          </a:bodyPr>
          <a:lstStyle>
            <a:lvl1pPr algn="l">
              <a:defRPr sz="48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1" name="Segnaposto testo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05DAE9-2AFA-4E37-81C9-5F9BD623BCE6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1" name="Figura a mano libera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7" name="Casella di testo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it-IT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</a:p>
        </p:txBody>
      </p:sp>
      <p:sp>
        <p:nvSpPr>
          <p:cNvPr id="18" name="Casella di testo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it-IT" sz="8000" noProof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"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rtlCol="0" anchor="ctr">
            <a:normAutofit/>
          </a:bodyPr>
          <a:lstStyle>
            <a:lvl1pPr algn="l">
              <a:defRPr sz="48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1" name="Segnaposto testo 9"/>
          <p:cNvSpPr>
            <a:spLocks noGrp="1"/>
          </p:cNvSpPr>
          <p:nvPr>
            <p:ph type="body" sz="quarter" idx="13" hasCustomPrompt="1"/>
          </p:nvPr>
        </p:nvSpPr>
        <p:spPr>
          <a:xfrm>
            <a:off x="2589212" y="4343400"/>
            <a:ext cx="8915400" cy="838200"/>
          </a:xfrm>
        </p:spPr>
        <p:txBody>
          <a:bodyPr rtlCol="0"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rtl="0">
              <a:buNone/>
            </a:pPr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03259B-ACB7-4A0A-99BE-F968B9C2FD3E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Figura a mano libera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2589212" y="2133600"/>
            <a:ext cx="8915400" cy="3886200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 rtlCol="0"/>
          <a:lstStyle/>
          <a:p>
            <a:pPr rtl="0"/>
            <a:fld id="{CEAEBE13-A164-4EA0-8058-D9D2ACE41242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Figura a mano libera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rtlCol="0" anchor="ctr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E3FD9A-28B7-43F0-9D89-AB1107EDFD73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Figura a mano libera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DEFFA0-A545-4B6B-88A8-D09381D112C7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Figura a mano libera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rtlCol="0"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E8A0EB-B311-4F15-9965-CAE5DE5121BA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Figura a mano libera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66AC4E-186A-44D0-90DA-319FCEA092BC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0" name="Figura a mano libera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4BA587-7424-422E-AC99-432FF0727FEF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12" name="Figura a mano libera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66AF34-3C41-4040-A8CF-820D70D1B235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Figura a mano libera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38BB44-A3FF-417D-863A-13251F0CC807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Figura a mano libera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rtlCol="0" anchor="b"/>
          <a:lstStyle>
            <a:lvl1pPr algn="l">
              <a:defRPr sz="20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4D32D0-2826-48F4-9CB9-5151A3EEB8DC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Figura a mano libera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3AB107-0230-415D-BDE4-06DC08FB0EF9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Figura a mano libera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o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igura a mano libera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igura a mano libera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igura a mano libera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igura a mano libera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igura a mano libera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igura a mano libera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igura a mano libera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igura a mano libera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igura a mano libera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igura a mano libera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igura a mano libera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igura a mano libera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uppo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igura a mano libera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igura a mano libera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igura a mano libera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igura a mano libera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igura a mano libera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igura a mano libera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igura a mano libera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igura a mano libera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igura a mano libera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igura a mano libera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igura a mano libera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igura a mano libera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ttangolo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4A27115-0C08-44CE-B438-87108D2D6884}" type="datetime1">
              <a:rPr lang="it-IT" noProof="0" smtClean="0"/>
              <a:t>19/01/2023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ttangolo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it-IT"/>
          </a:p>
        </p:txBody>
      </p:sp>
      <p:sp useBgFill="1">
        <p:nvSpPr>
          <p:cNvPr id="65" name="Rettangolo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it-IT"/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 rtlCol="0">
            <a:normAutofit/>
          </a:bodyPr>
          <a:lstStyle/>
          <a:p>
            <a:r>
              <a:rPr lang="it-IT" sz="4000" dirty="0">
                <a:solidFill>
                  <a:srgbClr val="FEFFFF"/>
                </a:solidFill>
              </a:rPr>
              <a:t>RECOMEND</a:t>
            </a:r>
            <a:r>
              <a:rPr lang="it-IT" sz="4000" dirty="0">
                <a:solidFill>
                  <a:srgbClr val="FF0000"/>
                </a:solidFill>
              </a:rPr>
              <a:t>IT</a:t>
            </a:r>
          </a:p>
        </p:txBody>
      </p:sp>
      <p:pic>
        <p:nvPicPr>
          <p:cNvPr id="7" name="Immagine 6" descr="Ciak su sfondo rosso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90" r="13290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Figura a mano libera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rtlCol="0" anchor="ctr">
            <a:normAutofit/>
          </a:bodyPr>
          <a:lstStyle/>
          <a:p>
            <a:pPr rtl="0"/>
            <a:r>
              <a:rPr lang="it-IT" sz="1600" dirty="0">
                <a:solidFill>
                  <a:srgbClr val="FEFFFF"/>
                </a:solidFill>
              </a:rPr>
              <a:t>SIBI – Cristian De Nicola</a:t>
            </a:r>
          </a:p>
        </p:txBody>
      </p:sp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729842" y="511728"/>
            <a:ext cx="1057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4800" b="1" dirty="0"/>
              <a:t>ALGORITMO DE RECOMENDACIÓN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5BA1B1-8130-4F85-7B05-BD7886430CEA}"/>
              </a:ext>
            </a:extLst>
          </p:cNvPr>
          <p:cNvSpPr txBox="1"/>
          <p:nvPr/>
        </p:nvSpPr>
        <p:spPr>
          <a:xfrm>
            <a:off x="1384183" y="1639906"/>
            <a:ext cx="86658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Mi </a:t>
            </a:r>
            <a:r>
              <a:rPr lang="es-ES" sz="2000" b="1" dirty="0">
                <a:solidFill>
                  <a:schemeClr val="bg1"/>
                </a:solidFill>
              </a:rPr>
              <a:t>algoritmo de recomendación</a:t>
            </a:r>
            <a:r>
              <a:rPr lang="es-ES" sz="2000" dirty="0">
                <a:solidFill>
                  <a:schemeClr val="bg1"/>
                </a:solidFill>
              </a:rPr>
              <a:t> no es muy complejo, básicamente consiste en un filtrado bastante sencillo: una vez que recibo la película (o la categoría), determino la categoría y muestro las películas de ese tipo. 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Las ordeno por calificación para mostrar primero los resultados más populares entre otros usuarios.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El frontend pasaría la película o la categoría al backend y éste haría la consulta a la base de datos. La comunicación entre el frontend y el backend tiene lugar entre ‘App.java' y 'Database.java’. 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El backend envía la lista al frontend, y en esta ventana introducimos cada película contenido, que ya ha sido previamente ordenado. 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48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729842" y="511728"/>
            <a:ext cx="1057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4800" b="1" dirty="0"/>
              <a:t>DAFO: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C19176-D034-C7AB-6F69-3AB400AEDA16}"/>
              </a:ext>
            </a:extLst>
          </p:cNvPr>
          <p:cNvSpPr txBox="1"/>
          <p:nvPr/>
        </p:nvSpPr>
        <p:spPr>
          <a:xfrm>
            <a:off x="880844" y="1359503"/>
            <a:ext cx="307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2800" b="1" dirty="0">
                <a:solidFill>
                  <a:schemeClr val="bg1"/>
                </a:solidFill>
              </a:rPr>
              <a:t>LIMITACIONES</a:t>
            </a:r>
            <a:endParaRPr lang="it-IT" sz="2800" b="1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CEC9A9-2FFE-A689-2861-0A683292C428}"/>
              </a:ext>
            </a:extLst>
          </p:cNvPr>
          <p:cNvSpPr txBox="1"/>
          <p:nvPr/>
        </p:nvSpPr>
        <p:spPr>
          <a:xfrm>
            <a:off x="8232398" y="1342725"/>
            <a:ext cx="3499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800" b="1" dirty="0">
                <a:solidFill>
                  <a:schemeClr val="bg1"/>
                </a:solidFill>
              </a:rPr>
              <a:t>VENTAJAS</a:t>
            </a:r>
            <a:endParaRPr lang="it-IT" sz="28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6187BA1-FC56-4778-334A-BD3D8FF0909B}"/>
              </a:ext>
            </a:extLst>
          </p:cNvPr>
          <p:cNvSpPr txBox="1"/>
          <p:nvPr/>
        </p:nvSpPr>
        <p:spPr>
          <a:xfrm>
            <a:off x="645951" y="2122415"/>
            <a:ext cx="4051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SOLO PARA PELICULAS DE NETFLIX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UI MUY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 HAY PROFILOS Y FAVORITOS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45F761F-3E5D-71C8-70D9-923B981F7D53}"/>
              </a:ext>
            </a:extLst>
          </p:cNvPr>
          <p:cNvSpPr txBox="1"/>
          <p:nvPr/>
        </p:nvSpPr>
        <p:spPr>
          <a:xfrm>
            <a:off x="7055141" y="2021747"/>
            <a:ext cx="4676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 HAY CASOS MALOS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MUY SIMPLE Y FACIL POR EL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SIEMPRE HAY UNA RESPUESTA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EFICIENTE Y PARA 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SIN ERRORES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GRAN CAPACIDAD DE CRECIMIENTO POR EL FUTURO</a:t>
            </a:r>
          </a:p>
        </p:txBody>
      </p:sp>
    </p:spTree>
    <p:extLst>
      <p:ext uri="{BB962C8B-B14F-4D97-AF65-F5344CB8AC3E}">
        <p14:creationId xmlns:p14="http://schemas.microsoft.com/office/powerpoint/2010/main" val="119980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729842" y="511728"/>
            <a:ext cx="1057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4800" b="1" dirty="0"/>
              <a:t>LINEAS POR EL FUTURO: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C19176-D034-C7AB-6F69-3AB400AEDA16}"/>
              </a:ext>
            </a:extLst>
          </p:cNvPr>
          <p:cNvSpPr txBox="1"/>
          <p:nvPr/>
        </p:nvSpPr>
        <p:spPr>
          <a:xfrm>
            <a:off x="1308682" y="1736305"/>
            <a:ext cx="91523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dirty="0">
                <a:solidFill>
                  <a:schemeClr val="bg1"/>
                </a:solidFill>
              </a:rPr>
              <a:t>APLIAR O BUSCAR UNA BASE DE DATOS MAS GENERAL Y AMPLIA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dirty="0">
                <a:solidFill>
                  <a:schemeClr val="bg1"/>
                </a:solidFill>
              </a:rPr>
              <a:t>CREAR PORFILOS Y RECOMENDACIONES MAS PERSONALES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dirty="0">
                <a:solidFill>
                  <a:schemeClr val="bg1"/>
                </a:solidFill>
              </a:rPr>
              <a:t>MEJORAR LA UI Y EL SISTEMA EN GENERAL </a:t>
            </a:r>
          </a:p>
        </p:txBody>
      </p:sp>
    </p:spTree>
    <p:extLst>
      <p:ext uri="{BB962C8B-B14F-4D97-AF65-F5344CB8AC3E}">
        <p14:creationId xmlns:p14="http://schemas.microsoft.com/office/powerpoint/2010/main" val="287123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729842" y="511728"/>
            <a:ext cx="1057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4800" b="1" dirty="0"/>
              <a:t>LECCIONES APRENDIDAS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C19176-D034-C7AB-6F69-3AB400AEDA16}"/>
              </a:ext>
            </a:extLst>
          </p:cNvPr>
          <p:cNvSpPr txBox="1"/>
          <p:nvPr/>
        </p:nvSpPr>
        <p:spPr>
          <a:xfrm>
            <a:off x="1224792" y="1342725"/>
            <a:ext cx="915238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que aprendi? definitivamente la forma de trabajar con </a:t>
            </a:r>
            <a:r>
              <a:rPr lang="es-ES" sz="2800" b="1" dirty="0">
                <a:solidFill>
                  <a:schemeClr val="bg1"/>
                </a:solidFill>
              </a:rPr>
              <a:t>NEO4J y Chypher</a:t>
            </a:r>
            <a:r>
              <a:rPr lang="es-ES" sz="2800" dirty="0">
                <a:solidFill>
                  <a:schemeClr val="bg1"/>
                </a:solidFill>
              </a:rPr>
              <a:t>, cómo interactúan con los conjuntos de datos que les alimentamos, cómo se mueven a través de los nodos, cómo incluso interactúan con los diversos lenguajes de programación ya que he usado 3 de ellos. </a:t>
            </a:r>
          </a:p>
          <a:p>
            <a:endParaRPr lang="es-ES" sz="2800" dirty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también el lenguaje VUE3, del cual aprendí que siempre </a:t>
            </a:r>
            <a:r>
              <a:rPr lang="es-ES" sz="2800" b="1" i="1" dirty="0">
                <a:solidFill>
                  <a:schemeClr val="bg1"/>
                </a:solidFill>
              </a:rPr>
              <a:t>hay una alternativa </a:t>
            </a:r>
            <a:r>
              <a:rPr lang="es-ES" sz="2800" dirty="0">
                <a:solidFill>
                  <a:schemeClr val="bg1"/>
                </a:solidFill>
              </a:rPr>
              <a:t>cuando algo anda mal, </a:t>
            </a:r>
            <a:r>
              <a:rPr lang="es-ES" sz="2800" b="1" u="sng" dirty="0">
                <a:solidFill>
                  <a:schemeClr val="bg1"/>
                </a:solidFill>
              </a:rPr>
              <a:t>solo necesitas mirar hacia otro lado y poder mirar hacia otro lado.</a:t>
            </a:r>
            <a:endParaRPr lang="it-IT" sz="28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73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511727" y="511728"/>
            <a:ext cx="1057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4800" b="1" dirty="0"/>
              <a:t>BIBLIOGRAFÍA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C19176-D034-C7AB-6F69-3AB400AEDA16}"/>
              </a:ext>
            </a:extLst>
          </p:cNvPr>
          <p:cNvSpPr txBox="1"/>
          <p:nvPr/>
        </p:nvSpPr>
        <p:spPr>
          <a:xfrm>
            <a:off x="1006677" y="1544061"/>
            <a:ext cx="915238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Pagina de NEO4J:</a:t>
            </a:r>
          </a:p>
          <a:p>
            <a:r>
              <a:rPr lang="it-IT" sz="2800" b="1" dirty="0">
                <a:solidFill>
                  <a:schemeClr val="bg1"/>
                </a:solidFill>
              </a:rPr>
              <a:t>		</a:t>
            </a:r>
            <a:r>
              <a:rPr lang="it-IT" sz="2000" u="sng" dirty="0">
                <a:solidFill>
                  <a:schemeClr val="bg1"/>
                </a:solidFill>
                <a:hlinkClick r:id="rId3"/>
              </a:rPr>
              <a:t>https://neo4j.com/</a:t>
            </a:r>
            <a:endParaRPr lang="it-IT" sz="2000" u="sng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 err="1">
                <a:solidFill>
                  <a:schemeClr val="bg1"/>
                </a:solidFill>
              </a:rPr>
              <a:t>Kaggle</a:t>
            </a:r>
            <a:r>
              <a:rPr lang="it-IT" sz="2800" b="1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it-IT" sz="2000" u="sng" dirty="0">
                <a:solidFill>
                  <a:schemeClr val="bg1"/>
                </a:solidFill>
              </a:rPr>
              <a:t>http://www.kaggle.com/</a:t>
            </a:r>
          </a:p>
        </p:txBody>
      </p:sp>
    </p:spTree>
    <p:extLst>
      <p:ext uri="{BB962C8B-B14F-4D97-AF65-F5344CB8AC3E}">
        <p14:creationId xmlns:p14="http://schemas.microsoft.com/office/powerpoint/2010/main" val="288226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AEF63F-6BF4-94BF-5C03-D0C90A8585DD}"/>
              </a:ext>
            </a:extLst>
          </p:cNvPr>
          <p:cNvSpPr txBox="1"/>
          <p:nvPr/>
        </p:nvSpPr>
        <p:spPr>
          <a:xfrm>
            <a:off x="381837" y="562708"/>
            <a:ext cx="4230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4000" dirty="0">
                <a:solidFill>
                  <a:schemeClr val="bg1"/>
                </a:solidFill>
              </a:rPr>
              <a:t>INTRODUCCIÓN</a:t>
            </a:r>
            <a:endParaRPr lang="it-IT" sz="3200" b="1" i="1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49BE6DB-391D-F133-D6C8-B9E33C90B682}"/>
              </a:ext>
            </a:extLst>
          </p:cNvPr>
          <p:cNvSpPr txBox="1"/>
          <p:nvPr/>
        </p:nvSpPr>
        <p:spPr>
          <a:xfrm>
            <a:off x="381837" y="1740393"/>
            <a:ext cx="39088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0" i="0" dirty="0">
                <a:solidFill>
                  <a:srgbClr val="D1D5DB"/>
                </a:solidFill>
                <a:effectLst/>
              </a:rPr>
              <a:t>En este trabajo, se analizará un problema específico de recomendación y se resolverá mediante el uso de un </a:t>
            </a:r>
            <a:r>
              <a:rPr lang="es-ES" sz="2000" b="1" i="0" dirty="0">
                <a:solidFill>
                  <a:schemeClr val="bg1"/>
                </a:solidFill>
                <a:effectLst/>
              </a:rPr>
              <a:t>algoritmo de recomendación</a:t>
            </a:r>
            <a:r>
              <a:rPr lang="es-ES" sz="2000" b="0" i="0" dirty="0">
                <a:solidFill>
                  <a:srgbClr val="D1D5DB"/>
                </a:solidFill>
                <a:effectLst/>
              </a:rPr>
              <a:t>. Se ha desarrollado un programa que presenta dicho problema.</a:t>
            </a:r>
            <a:endParaRPr lang="it-IT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C79EC8A-2A4F-CA53-EE62-79CFF99E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469" y="2438175"/>
            <a:ext cx="5707925" cy="22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3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1459684" y="486561"/>
            <a:ext cx="9756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4800" b="1" dirty="0">
                <a:solidFill>
                  <a:schemeClr val="bg1"/>
                </a:solidFill>
              </a:rPr>
              <a:t>DESCRIPCIÓN</a:t>
            </a:r>
            <a:r>
              <a:rPr lang="es" sz="4800" b="1" dirty="0"/>
              <a:t> DEL PROBLEMA</a:t>
            </a:r>
            <a:endParaRPr lang="it-IT" sz="48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5BA1B1-8130-4F85-7B05-BD7886430CEA}"/>
              </a:ext>
            </a:extLst>
          </p:cNvPr>
          <p:cNvSpPr txBox="1"/>
          <p:nvPr/>
        </p:nvSpPr>
        <p:spPr>
          <a:xfrm>
            <a:off x="1686187" y="1761688"/>
            <a:ext cx="866582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El problema que enfrenté fue poder crear un programa que contuviera un </a:t>
            </a:r>
            <a:r>
              <a:rPr lang="es-ES" sz="2000" b="1" dirty="0">
                <a:solidFill>
                  <a:schemeClr val="bg1"/>
                </a:solidFill>
              </a:rPr>
              <a:t>sistema de recomendación de películas</a:t>
            </a:r>
            <a:r>
              <a:rPr lang="es-ES" sz="2000" dirty="0">
                <a:solidFill>
                  <a:schemeClr val="bg1"/>
                </a:solidFill>
              </a:rPr>
              <a:t>. </a:t>
            </a:r>
          </a:p>
          <a:p>
            <a:endParaRPr lang="es-ES" dirty="0"/>
          </a:p>
          <a:p>
            <a:r>
              <a:rPr lang="es-ES" sz="2000" dirty="0">
                <a:solidFill>
                  <a:schemeClr val="bg1"/>
                </a:solidFill>
              </a:rPr>
              <a:t>Cuando empecé a barajar las diferentes opciones que tenía, lo primero que pensé fue cómo lo iba a hacer, si lo iba a recomendar en función del género, autor, banda sonora,….</a:t>
            </a:r>
          </a:p>
          <a:p>
            <a:endParaRPr lang="es-ES" sz="2000" dirty="0"/>
          </a:p>
          <a:p>
            <a:endParaRPr lang="es-ES" sz="2000" dirty="0"/>
          </a:p>
          <a:p>
            <a:r>
              <a:rPr lang="es-ES" sz="2000" dirty="0">
                <a:solidFill>
                  <a:schemeClr val="bg1"/>
                </a:solidFill>
              </a:rPr>
              <a:t>El principal problema con el que me encontré fue cómo determinar qué película es adecuada para qué persona. Por eso decidí establecer categorías.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En mi caso son los géneros cinematográficos.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549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2256639" y="486561"/>
            <a:ext cx="6283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4800" b="1" dirty="0"/>
              <a:t>		HERRAMIENTAS</a:t>
            </a:r>
            <a:endParaRPr lang="it-IT" sz="48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5BA1B1-8130-4F85-7B05-BD7886430CEA}"/>
              </a:ext>
            </a:extLst>
          </p:cNvPr>
          <p:cNvSpPr txBox="1"/>
          <p:nvPr/>
        </p:nvSpPr>
        <p:spPr>
          <a:xfrm>
            <a:off x="511728" y="1695965"/>
            <a:ext cx="51424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las herramientas que utilicé para este proyecto son: 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b="1" dirty="0">
                <a:solidFill>
                  <a:schemeClr val="bg1"/>
                </a:solidFill>
              </a:rPr>
              <a:t>NEO4J</a:t>
            </a:r>
            <a:r>
              <a:rPr lang="es-ES" sz="2000" dirty="0">
                <a:solidFill>
                  <a:schemeClr val="bg1"/>
                </a:solidFill>
              </a:rPr>
              <a:t>, para la parte de database,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b="1" dirty="0">
                <a:solidFill>
                  <a:schemeClr val="bg1"/>
                </a:solidFill>
              </a:rPr>
              <a:t>Chipher</a:t>
            </a:r>
            <a:r>
              <a:rPr lang="es-ES" sz="2000" dirty="0">
                <a:solidFill>
                  <a:schemeClr val="bg1"/>
                </a:solidFill>
              </a:rPr>
              <a:t>, para la parte de query y iteracion con el db,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b="1" dirty="0">
                <a:solidFill>
                  <a:schemeClr val="bg1"/>
                </a:solidFill>
              </a:rPr>
              <a:t>Java</a:t>
            </a:r>
            <a:r>
              <a:rPr lang="es-ES" sz="2000" dirty="0">
                <a:solidFill>
                  <a:schemeClr val="bg1"/>
                </a:solidFill>
              </a:rPr>
              <a:t>. (MAVEN) para el desarrollo de aplicaciones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53876B3-FB2B-2C54-FB73-DB3EBE8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02" y="1484852"/>
            <a:ext cx="3040570" cy="114319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C41F1CE-4EC5-A0EA-C0F9-3420DBD91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218" y="2679056"/>
            <a:ext cx="3189538" cy="12039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4354375-9098-A41F-CB7C-15ED15262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993" y="3933984"/>
            <a:ext cx="3189539" cy="14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8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1459684" y="486561"/>
            <a:ext cx="9756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4800" b="1" dirty="0"/>
              <a:t>APLICACIÓN: RECOMEND</a:t>
            </a:r>
            <a:r>
              <a:rPr lang="es" sz="4800" b="1" dirty="0">
                <a:solidFill>
                  <a:srgbClr val="FF0000"/>
                </a:solidFill>
              </a:rPr>
              <a:t>IT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5BA1B1-8130-4F85-7B05-BD7886430CEA}"/>
              </a:ext>
            </a:extLst>
          </p:cNvPr>
          <p:cNvSpPr txBox="1"/>
          <p:nvPr/>
        </p:nvSpPr>
        <p:spPr>
          <a:xfrm>
            <a:off x="1686187" y="1761688"/>
            <a:ext cx="86658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Mi aplicación comienza creando un conjunto de datos que luego usaré para crear la base de datos. 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Empecé a buscar en Kaggle un conjunto de datos que encajara con lo que tenía en mente, probé muchos pero encontré uno que encajaba.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Lo encontré, un poco angosto pero está bien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86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1459684" y="486561"/>
            <a:ext cx="9756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4800" b="1" dirty="0"/>
              <a:t>APLICACIÓN: RECOMEND</a:t>
            </a:r>
            <a:r>
              <a:rPr lang="es" sz="4800" b="1" dirty="0">
                <a:solidFill>
                  <a:srgbClr val="FF0000"/>
                </a:solidFill>
              </a:rPr>
              <a:t>IT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5BA1B1-8130-4F85-7B05-BD7886430CEA}"/>
              </a:ext>
            </a:extLst>
          </p:cNvPr>
          <p:cNvSpPr txBox="1"/>
          <p:nvPr/>
        </p:nvSpPr>
        <p:spPr>
          <a:xfrm>
            <a:off x="411061" y="1729121"/>
            <a:ext cx="43203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en la foto esta mi </a:t>
            </a:r>
            <a:r>
              <a:rPr lang="es-ES" sz="2000" i="1" u="sng" dirty="0">
                <a:solidFill>
                  <a:schemeClr val="bg1"/>
                </a:solidFill>
              </a:rPr>
              <a:t>base de datos</a:t>
            </a:r>
            <a:r>
              <a:rPr lang="es-ES" sz="2000" dirty="0">
                <a:solidFill>
                  <a:schemeClr val="bg1"/>
                </a:solidFill>
              </a:rPr>
              <a:t>, cada nodo es un elemento conectado a otro nodo a traves de una asociacion. 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Los nodos que encontramos son: </a:t>
            </a:r>
            <a:r>
              <a:rPr lang="es-ES" sz="2000" b="1" dirty="0">
                <a:solidFill>
                  <a:schemeClr val="bg1"/>
                </a:solidFill>
              </a:rPr>
              <a:t>Películas</a:t>
            </a:r>
            <a:r>
              <a:rPr lang="es-ES" sz="2000" dirty="0">
                <a:solidFill>
                  <a:schemeClr val="bg1"/>
                </a:solidFill>
              </a:rPr>
              <a:t> (que es el nodo principal de esta base de datos), </a:t>
            </a:r>
            <a:r>
              <a:rPr lang="es-ES" sz="2000" b="1" dirty="0">
                <a:solidFill>
                  <a:schemeClr val="bg1"/>
                </a:solidFill>
              </a:rPr>
              <a:t>Género</a:t>
            </a:r>
            <a:r>
              <a:rPr lang="es-ES" sz="2000" dirty="0">
                <a:solidFill>
                  <a:schemeClr val="bg1"/>
                </a:solidFill>
              </a:rPr>
              <a:t>, para poder agrupar bien las películas por categoría, y la </a:t>
            </a:r>
            <a:r>
              <a:rPr lang="es-ES" sz="2000" b="1" dirty="0">
                <a:solidFill>
                  <a:schemeClr val="bg1"/>
                </a:solidFill>
              </a:rPr>
              <a:t>fecha</a:t>
            </a:r>
            <a:r>
              <a:rPr lang="es-ES" sz="2000" dirty="0">
                <a:solidFill>
                  <a:schemeClr val="bg1"/>
                </a:solidFill>
              </a:rPr>
              <a:t> de estreno, para facilitar las consultas de esa tarea específica.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D1AF78-0A50-2BB5-DF53-EA0B4C60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72" y="1598079"/>
            <a:ext cx="7073677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3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1459684" y="486561"/>
            <a:ext cx="9756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4800" b="1" dirty="0"/>
              <a:t>APLICACIÓN: RECOMEND</a:t>
            </a:r>
            <a:r>
              <a:rPr lang="es" sz="4800" b="1" dirty="0">
                <a:solidFill>
                  <a:srgbClr val="FF0000"/>
                </a:solidFill>
              </a:rPr>
              <a:t>IT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5BA1B1-8130-4F85-7B05-BD7886430CEA}"/>
              </a:ext>
            </a:extLst>
          </p:cNvPr>
          <p:cNvSpPr txBox="1"/>
          <p:nvPr/>
        </p:nvSpPr>
        <p:spPr>
          <a:xfrm>
            <a:off x="654341" y="1317558"/>
            <a:ext cx="403510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Pasamos al </a:t>
            </a:r>
            <a:r>
              <a:rPr lang="es-ES" sz="2000" b="1" dirty="0">
                <a:solidFill>
                  <a:schemeClr val="bg1"/>
                </a:solidFill>
              </a:rPr>
              <a:t>frontend</a:t>
            </a:r>
            <a:r>
              <a:rPr lang="es-ES" sz="2000" dirty="0">
                <a:solidFill>
                  <a:schemeClr val="bg1"/>
                </a:solidFill>
              </a:rPr>
              <a:t>.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Inicialmente, mi idea era mostrar inmediatamente las categorías de las películas y partir de ahí. 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Posteriormente, pensé que sería mejor ofrecer la opción de dar una recomendación basada en una categoría o una película, desarrollando así un frontend que actuaría como </a:t>
            </a:r>
            <a:r>
              <a:rPr lang="es-ES" sz="2000" b="1" dirty="0">
                <a:solidFill>
                  <a:schemeClr val="bg1"/>
                </a:solidFill>
              </a:rPr>
              <a:t>menú principal</a:t>
            </a:r>
            <a:r>
              <a:rPr lang="es-ES" sz="2000" dirty="0">
                <a:solidFill>
                  <a:schemeClr val="bg1"/>
                </a:solidFill>
              </a:rPr>
              <a:t>, donde el usuario puede seleccionar el tipo de recomendación que </a:t>
            </a:r>
            <a:r>
              <a:rPr lang="es-ES" sz="2000" b="1" i="1" dirty="0">
                <a:solidFill>
                  <a:schemeClr val="bg1"/>
                </a:solidFill>
              </a:rPr>
              <a:t>prefiera</a:t>
            </a:r>
            <a:r>
              <a:rPr lang="es-ES" sz="2000" dirty="0">
                <a:solidFill>
                  <a:schemeClr val="bg1"/>
                </a:solidFill>
              </a:rPr>
              <a:t>.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934B8F-0B82-F387-77DA-1E6789AC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184" y="1876777"/>
            <a:ext cx="5852306" cy="24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7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1459684" y="486561"/>
            <a:ext cx="9756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4800" b="1" dirty="0"/>
              <a:t>APLICACIÓN: RECOMEND</a:t>
            </a:r>
            <a:r>
              <a:rPr lang="es" sz="4800" b="1" dirty="0">
                <a:solidFill>
                  <a:srgbClr val="FF0000"/>
                </a:solidFill>
              </a:rPr>
              <a:t>IT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5BA1B1-8130-4F85-7B05-BD7886430CEA}"/>
              </a:ext>
            </a:extLst>
          </p:cNvPr>
          <p:cNvSpPr txBox="1"/>
          <p:nvPr/>
        </p:nvSpPr>
        <p:spPr>
          <a:xfrm>
            <a:off x="2066488" y="1317558"/>
            <a:ext cx="866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aquí hay algunas capturas de pantalla de la aplicación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969AFF3-367B-AB7A-48D9-C66FDF82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684" y="2210522"/>
            <a:ext cx="3254117" cy="33299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3D01283-BE1C-EDEF-3DFD-101E67ED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666" y="2255241"/>
            <a:ext cx="3254117" cy="337463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11223A-F81B-01DE-6A2B-57B11CB6B62A}"/>
              </a:ext>
            </a:extLst>
          </p:cNvPr>
          <p:cNvSpPr txBox="1"/>
          <p:nvPr/>
        </p:nvSpPr>
        <p:spPr>
          <a:xfrm>
            <a:off x="2066488" y="1885909"/>
            <a:ext cx="227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Busqueda</a:t>
            </a:r>
            <a:r>
              <a:rPr lang="it-IT" b="1" dirty="0">
                <a:solidFill>
                  <a:schemeClr val="bg1"/>
                </a:solidFill>
              </a:rPr>
              <a:t> por film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E05394-0A76-8479-C249-B8BE4672EC3C}"/>
              </a:ext>
            </a:extLst>
          </p:cNvPr>
          <p:cNvSpPr txBox="1"/>
          <p:nvPr/>
        </p:nvSpPr>
        <p:spPr>
          <a:xfrm>
            <a:off x="7478201" y="1885909"/>
            <a:ext cx="2686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Busqueda</a:t>
            </a:r>
            <a:r>
              <a:rPr lang="it-IT" b="1" dirty="0">
                <a:solidFill>
                  <a:schemeClr val="bg1"/>
                </a:solidFill>
              </a:rPr>
              <a:t> por </a:t>
            </a:r>
            <a:r>
              <a:rPr lang="it-IT" b="1" dirty="0" err="1">
                <a:solidFill>
                  <a:schemeClr val="bg1"/>
                </a:solidFill>
              </a:rPr>
              <a:t>genre</a:t>
            </a:r>
            <a:endParaRPr lang="it-I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3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DAA5986-82EE-8AD6-3C84-F5CC187DCA95}"/>
              </a:ext>
            </a:extLst>
          </p:cNvPr>
          <p:cNvSpPr txBox="1"/>
          <p:nvPr/>
        </p:nvSpPr>
        <p:spPr>
          <a:xfrm>
            <a:off x="1459684" y="486561"/>
            <a:ext cx="9756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4800" b="1" dirty="0"/>
              <a:t>APLICACIÓN: RECOMEND</a:t>
            </a:r>
            <a:r>
              <a:rPr lang="es" sz="4800" b="1" dirty="0">
                <a:solidFill>
                  <a:srgbClr val="FF0000"/>
                </a:solidFill>
              </a:rPr>
              <a:t>IT</a:t>
            </a:r>
            <a:endParaRPr lang="it-IT" sz="4800" b="1" dirty="0">
              <a:solidFill>
                <a:srgbClr val="FF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5BA1B1-8130-4F85-7B05-BD7886430CEA}"/>
              </a:ext>
            </a:extLst>
          </p:cNvPr>
          <p:cNvSpPr txBox="1"/>
          <p:nvPr/>
        </p:nvSpPr>
        <p:spPr>
          <a:xfrm>
            <a:off x="2066488" y="1317558"/>
            <a:ext cx="8665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aquí hay algunas capturas de pantalla de la aplicación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45B9D9F-45A1-11E4-14C8-E4D1D164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545" y="2037127"/>
            <a:ext cx="3357654" cy="33746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5BA3CEF-1B5B-2FC8-D3E7-83C355CAD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51" y="4748169"/>
            <a:ext cx="6099631" cy="175075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D9EE556-F15B-6C50-95D1-2DDCFD60244B}"/>
              </a:ext>
            </a:extLst>
          </p:cNvPr>
          <p:cNvSpPr txBox="1"/>
          <p:nvPr/>
        </p:nvSpPr>
        <p:spPr>
          <a:xfrm>
            <a:off x="5790199" y="1978291"/>
            <a:ext cx="37564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películas elegidas por el algoritmo después de elegir la categoría</a:t>
            </a:r>
            <a:endParaRPr lang="it-IT" b="1" dirty="0">
              <a:solidFill>
                <a:schemeClr val="bg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396DDC-82F9-52FC-74FF-52342C50A113}"/>
              </a:ext>
            </a:extLst>
          </p:cNvPr>
          <p:cNvSpPr txBox="1"/>
          <p:nvPr/>
        </p:nvSpPr>
        <p:spPr>
          <a:xfrm>
            <a:off x="5899558" y="4345275"/>
            <a:ext cx="4645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</a:rPr>
              <a:t>información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adicional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sobre</a:t>
            </a:r>
            <a:r>
              <a:rPr lang="it-IT" b="1" dirty="0">
                <a:solidFill>
                  <a:schemeClr val="bg1"/>
                </a:solidFill>
              </a:rPr>
              <a:t> la </a:t>
            </a:r>
            <a:r>
              <a:rPr lang="it-IT" b="1" dirty="0" err="1">
                <a:solidFill>
                  <a:schemeClr val="bg1"/>
                </a:solidFill>
              </a:rPr>
              <a:t>película</a:t>
            </a:r>
            <a:endParaRPr lang="it-I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5238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19_TF89987290.potx" id="{035BD47F-60C4-4D22-BF48-52A3C6425E4F}" vid="{7B547E5D-064A-4E90-9C04-9215D3386BD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 Filo</Template>
  <TotalTime>47</TotalTime>
  <Words>718</Words>
  <Application>Microsoft Office PowerPoint</Application>
  <PresentationFormat>Widescreen</PresentationFormat>
  <Paragraphs>79</Paragraphs>
  <Slides>14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Wingdings</vt:lpstr>
      <vt:lpstr>Wingdings 3</vt:lpstr>
      <vt:lpstr>Filo</vt:lpstr>
      <vt:lpstr>RECOMENDIT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RECOMENDIT</dc:title>
  <dc:creator>DE NICOLA ANGELO CRISTIAN</dc:creator>
  <cp:lastModifiedBy>DE NICOLA ANGELO CRISTIAN</cp:lastModifiedBy>
  <cp:revision>1</cp:revision>
  <dcterms:created xsi:type="dcterms:W3CDTF">2023-01-19T12:49:18Z</dcterms:created>
  <dcterms:modified xsi:type="dcterms:W3CDTF">2023-01-19T13:36:34Z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